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500" r:id="rId3"/>
    <p:sldId id="1499" r:id="rId4"/>
    <p:sldId id="1497" r:id="rId5"/>
    <p:sldId id="1498" r:id="rId6"/>
    <p:sldId id="1491" r:id="rId7"/>
  </p:sldIdLst>
  <p:sldSz cx="12192000" cy="6858000"/>
  <p:notesSz cx="6888163" cy="100218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A643A-A41B-485E-9B3C-AC2AAD8A82C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8D70557-7F76-423A-B218-A452CD0BFFD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500" dirty="0"/>
            <a:t>Systemic </a:t>
          </a:r>
        </a:p>
        <a:p>
          <a:pPr algn="l"/>
          <a:r>
            <a:rPr lang="en-GB" sz="1400" dirty="0"/>
            <a:t>- Regulatory obstacles for drugs and tests</a:t>
          </a:r>
        </a:p>
        <a:p>
          <a:pPr algn="l"/>
          <a:r>
            <a:rPr lang="en-GB" sz="1400" dirty="0"/>
            <a:t>- Disruptions to medication supplies</a:t>
          </a:r>
        </a:p>
        <a:p>
          <a:pPr algn="l"/>
          <a:r>
            <a:rPr lang="en-GB" sz="1400" dirty="0"/>
            <a:t>- Lack of routine screening</a:t>
          </a:r>
        </a:p>
        <a:p>
          <a:pPr algn="l"/>
          <a:r>
            <a:rPr lang="en-GB" sz="1400" dirty="0"/>
            <a:t>- Low provider disease awareness</a:t>
          </a:r>
        </a:p>
        <a:p>
          <a:pPr algn="l"/>
          <a:r>
            <a:rPr lang="en-GB" sz="1400" dirty="0"/>
            <a:t>- Weak health education</a:t>
          </a:r>
        </a:p>
      </dgm:t>
    </dgm:pt>
    <dgm:pt modelId="{A001C610-5453-4C34-8C8A-AAE134F8F5FB}" type="parTrans" cxnId="{7939186B-D654-44BD-A552-091A7E5C5985}">
      <dgm:prSet/>
      <dgm:spPr/>
      <dgm:t>
        <a:bodyPr/>
        <a:lstStyle/>
        <a:p>
          <a:endParaRPr lang="en-GB"/>
        </a:p>
      </dgm:t>
    </dgm:pt>
    <dgm:pt modelId="{FFAD3631-A60E-48DA-B575-7A321DAC3C25}" type="sibTrans" cxnId="{7939186B-D654-44BD-A552-091A7E5C5985}">
      <dgm:prSet/>
      <dgm:spPr/>
      <dgm:t>
        <a:bodyPr/>
        <a:lstStyle/>
        <a:p>
          <a:endParaRPr lang="en-GB"/>
        </a:p>
      </dgm:t>
    </dgm:pt>
    <dgm:pt modelId="{106EB230-4A81-4672-9013-99C338E12A9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endParaRPr lang="en-GB" sz="2500" dirty="0"/>
        </a:p>
        <a:p>
          <a:pPr algn="ctr"/>
          <a:r>
            <a:rPr lang="en-GB" sz="2500" dirty="0"/>
            <a:t>Structural </a:t>
          </a:r>
        </a:p>
        <a:p>
          <a:pPr algn="l"/>
          <a:r>
            <a:rPr lang="en-GB" sz="1400" dirty="0"/>
            <a:t>- Low access to health services</a:t>
          </a:r>
        </a:p>
        <a:p>
          <a:pPr algn="l"/>
          <a:r>
            <a:rPr lang="en-GB" sz="1400" dirty="0"/>
            <a:t>- Unaffordability of tests and medications</a:t>
          </a:r>
        </a:p>
        <a:p>
          <a:pPr algn="l"/>
          <a:r>
            <a:rPr lang="en-GB" sz="1400" dirty="0"/>
            <a:t>- Income disparities</a:t>
          </a:r>
        </a:p>
        <a:p>
          <a:pPr algn="l"/>
          <a:r>
            <a:rPr lang="en-GB" sz="1400" dirty="0"/>
            <a:t>- Immigration status</a:t>
          </a:r>
        </a:p>
        <a:p>
          <a:pPr algn="l"/>
          <a:r>
            <a:rPr lang="en-GB" sz="1400" dirty="0"/>
            <a:t>- Employment concerns</a:t>
          </a:r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</dgm:t>
    </dgm:pt>
    <dgm:pt modelId="{E0B5B3BD-FBF0-4E76-8041-47A5F361AC07}" type="parTrans" cxnId="{C804AB7D-00EC-4D80-911F-513E59A9B07C}">
      <dgm:prSet/>
      <dgm:spPr/>
      <dgm:t>
        <a:bodyPr/>
        <a:lstStyle/>
        <a:p>
          <a:endParaRPr lang="en-GB"/>
        </a:p>
      </dgm:t>
    </dgm:pt>
    <dgm:pt modelId="{1EABA61E-C5BD-46A1-B166-F326D5966743}" type="sibTrans" cxnId="{C804AB7D-00EC-4D80-911F-513E59A9B07C}">
      <dgm:prSet/>
      <dgm:spPr/>
      <dgm:t>
        <a:bodyPr/>
        <a:lstStyle/>
        <a:p>
          <a:endParaRPr lang="en-GB"/>
        </a:p>
      </dgm:t>
    </dgm:pt>
    <dgm:pt modelId="{567AA6E5-D180-4212-BD0F-85636A966DCA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endParaRPr lang="en-GB" sz="2500" dirty="0"/>
        </a:p>
        <a:p>
          <a:pPr algn="ctr"/>
          <a:endParaRPr lang="en-GB" sz="2500" dirty="0"/>
        </a:p>
        <a:p>
          <a:pPr algn="ctr"/>
          <a:r>
            <a:rPr lang="en-GB" sz="2500" dirty="0"/>
            <a:t>Psychosocial </a:t>
          </a:r>
        </a:p>
        <a:p>
          <a:pPr algn="l"/>
          <a:r>
            <a:rPr lang="en-GB" sz="1400" dirty="0"/>
            <a:t>- Fear</a:t>
          </a:r>
        </a:p>
        <a:p>
          <a:pPr algn="l"/>
          <a:r>
            <a:rPr lang="en-GB" sz="1400" dirty="0"/>
            <a:t>- Stigma</a:t>
          </a:r>
        </a:p>
        <a:p>
          <a:pPr algn="l"/>
          <a:r>
            <a:rPr lang="en-GB" sz="1400" dirty="0"/>
            <a:t>- Isolation</a:t>
          </a:r>
        </a:p>
        <a:p>
          <a:pPr algn="l"/>
          <a:r>
            <a:rPr lang="en-GB" sz="1400" dirty="0"/>
            <a:t>- Exclusion</a:t>
          </a:r>
        </a:p>
        <a:p>
          <a:pPr algn="l"/>
          <a:r>
            <a:rPr lang="en-GB" sz="1400" dirty="0"/>
            <a:t>- Inequality</a:t>
          </a:r>
        </a:p>
        <a:p>
          <a:pPr algn="l"/>
          <a:r>
            <a:rPr lang="en-GB" sz="1400" dirty="0"/>
            <a:t>- Discrimination</a:t>
          </a:r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</dgm:t>
    </dgm:pt>
    <dgm:pt modelId="{F40B383B-5B09-44E3-BC5F-6C5EAA52C062}" type="parTrans" cxnId="{1E3D817F-CDCB-4629-AB4E-0B7149C9C1CB}">
      <dgm:prSet/>
      <dgm:spPr/>
      <dgm:t>
        <a:bodyPr/>
        <a:lstStyle/>
        <a:p>
          <a:endParaRPr lang="en-GB"/>
        </a:p>
      </dgm:t>
    </dgm:pt>
    <dgm:pt modelId="{FC4FFC6C-85DE-4BDA-A487-A5AF07F6E6EF}" type="sibTrans" cxnId="{1E3D817F-CDCB-4629-AB4E-0B7149C9C1CB}">
      <dgm:prSet/>
      <dgm:spPr/>
      <dgm:t>
        <a:bodyPr/>
        <a:lstStyle/>
        <a:p>
          <a:endParaRPr lang="en-GB"/>
        </a:p>
      </dgm:t>
    </dgm:pt>
    <dgm:pt modelId="{4A8352D5-C087-430C-90D6-A64ABEC6CD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500" dirty="0"/>
            <a:t>Clinical </a:t>
          </a:r>
        </a:p>
        <a:p>
          <a:pPr algn="l"/>
          <a:r>
            <a:rPr lang="en-GB" sz="1400" dirty="0"/>
            <a:t>- Low detection rate</a:t>
          </a:r>
        </a:p>
        <a:p>
          <a:pPr algn="l"/>
          <a:r>
            <a:rPr lang="en-GB" sz="1400" dirty="0"/>
            <a:t>- Lack of knowledge of clinical guidelines</a:t>
          </a:r>
        </a:p>
        <a:p>
          <a:pPr algn="l"/>
          <a:r>
            <a:rPr lang="en-GB" sz="1400" dirty="0"/>
            <a:t>- Unavailability of medications</a:t>
          </a:r>
        </a:p>
        <a:p>
          <a:pPr algn="l"/>
          <a:r>
            <a:rPr lang="en-GB" sz="1400" dirty="0"/>
            <a:t>- Difficulties with diagnosis</a:t>
          </a:r>
        </a:p>
        <a:p>
          <a:pPr algn="l"/>
          <a:endParaRPr lang="en-GB" sz="1400" dirty="0"/>
        </a:p>
        <a:p>
          <a:pPr algn="l"/>
          <a:endParaRPr lang="en-GB" sz="1400" dirty="0"/>
        </a:p>
        <a:p>
          <a:pPr algn="l"/>
          <a:endParaRPr lang="en-GB" sz="1400" dirty="0"/>
        </a:p>
      </dgm:t>
    </dgm:pt>
    <dgm:pt modelId="{B067644B-762D-472E-B2BC-15C4BC58C645}" type="parTrans" cxnId="{1B571936-8606-4A99-A74E-76813AA8E236}">
      <dgm:prSet/>
      <dgm:spPr/>
      <dgm:t>
        <a:bodyPr/>
        <a:lstStyle/>
        <a:p>
          <a:endParaRPr lang="en-GB"/>
        </a:p>
      </dgm:t>
    </dgm:pt>
    <dgm:pt modelId="{051A25A1-2B27-43D9-AB0D-1BE72A2AEB2D}" type="sibTrans" cxnId="{1B571936-8606-4A99-A74E-76813AA8E236}">
      <dgm:prSet/>
      <dgm:spPr/>
      <dgm:t>
        <a:bodyPr/>
        <a:lstStyle/>
        <a:p>
          <a:endParaRPr lang="en-GB"/>
        </a:p>
      </dgm:t>
    </dgm:pt>
    <dgm:pt modelId="{33F2FA3D-4F6D-4F0C-85A1-7A6933C48E1A}" type="pres">
      <dgm:prSet presAssocID="{803A643A-A41B-485E-9B3C-AC2AAD8A82CF}" presName="Name0" presStyleCnt="0">
        <dgm:presLayoutVars>
          <dgm:dir/>
          <dgm:resizeHandles val="exact"/>
        </dgm:presLayoutVars>
      </dgm:prSet>
      <dgm:spPr/>
    </dgm:pt>
    <dgm:pt modelId="{C22B550F-0B0A-4FC8-BCC6-79707653857C}" type="pres">
      <dgm:prSet presAssocID="{803A643A-A41B-485E-9B3C-AC2AAD8A82CF}" presName="fgShape" presStyleLbl="fgShp" presStyleIdx="0" presStyleCnt="1" custScaleX="75478" custScaleY="67598" custLinFactNeighborX="3887" custLinFactNeighborY="-4210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</dgm:spPr>
    </dgm:pt>
    <dgm:pt modelId="{03579A47-7BCA-4C11-BFE5-101B4DC89BB8}" type="pres">
      <dgm:prSet presAssocID="{803A643A-A41B-485E-9B3C-AC2AAD8A82CF}" presName="linComp" presStyleCnt="0"/>
      <dgm:spPr/>
    </dgm:pt>
    <dgm:pt modelId="{891072D2-0661-4A57-911C-E58C6CF90EDB}" type="pres">
      <dgm:prSet presAssocID="{D8D70557-7F76-423A-B218-A452CD0BFFD9}" presName="compNode" presStyleCnt="0"/>
      <dgm:spPr/>
    </dgm:pt>
    <dgm:pt modelId="{BC60F687-8FF4-499E-A9BF-5F515F1F95E6}" type="pres">
      <dgm:prSet presAssocID="{D8D70557-7F76-423A-B218-A452CD0BFFD9}" presName="bkgdShape" presStyleLbl="node1" presStyleIdx="0" presStyleCnt="4" custLinFactNeighborX="613" custLinFactNeighborY="-645"/>
      <dgm:spPr/>
    </dgm:pt>
    <dgm:pt modelId="{F67DC67B-74E2-4B25-9CC9-F1E5A58D9B0A}" type="pres">
      <dgm:prSet presAssocID="{D8D70557-7F76-423A-B218-A452CD0BFFD9}" presName="nodeTx" presStyleLbl="node1" presStyleIdx="0" presStyleCnt="4">
        <dgm:presLayoutVars>
          <dgm:bulletEnabled val="1"/>
        </dgm:presLayoutVars>
      </dgm:prSet>
      <dgm:spPr/>
    </dgm:pt>
    <dgm:pt modelId="{D3F76DB4-644C-4B3E-A400-28D68372004F}" type="pres">
      <dgm:prSet presAssocID="{D8D70557-7F76-423A-B218-A452CD0BFFD9}" presName="invisiNode" presStyleLbl="node1" presStyleIdx="0" presStyleCnt="4"/>
      <dgm:spPr/>
    </dgm:pt>
    <dgm:pt modelId="{B647B44D-CB5E-4768-8837-A1BE8BF8BB68}" type="pres">
      <dgm:prSet presAssocID="{D8D70557-7F76-423A-B218-A452CD0BFFD9}" presName="imagNode" presStyleLbl="fgImgPlace1" presStyleIdx="0" presStyleCnt="4" custScaleX="74343" custScaleY="74343" custLinFactNeighborX="-983" custLinFactNeighborY="-229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"/>
        </a:ext>
      </dgm:extLst>
    </dgm:pt>
    <dgm:pt modelId="{67B59097-E9C6-44ED-9000-D5531B8AFEC6}" type="pres">
      <dgm:prSet presAssocID="{FFAD3631-A60E-48DA-B575-7A321DAC3C25}" presName="sibTrans" presStyleLbl="sibTrans2D1" presStyleIdx="0" presStyleCnt="0"/>
      <dgm:spPr/>
    </dgm:pt>
    <dgm:pt modelId="{A45C75FC-4F39-41D1-A8A4-C852279FBEC8}" type="pres">
      <dgm:prSet presAssocID="{106EB230-4A81-4672-9013-99C338E12A9C}" presName="compNode" presStyleCnt="0"/>
      <dgm:spPr/>
    </dgm:pt>
    <dgm:pt modelId="{4C9FDBFA-A9F4-46D6-8055-BDF7C3E3F60F}" type="pres">
      <dgm:prSet presAssocID="{106EB230-4A81-4672-9013-99C338E12A9C}" presName="bkgdShape" presStyleLbl="node1" presStyleIdx="1" presStyleCnt="4" custLinFactNeighborX="-426"/>
      <dgm:spPr/>
    </dgm:pt>
    <dgm:pt modelId="{600B311C-8DFA-4946-B6D1-8CA38A5FD8FC}" type="pres">
      <dgm:prSet presAssocID="{106EB230-4A81-4672-9013-99C338E12A9C}" presName="nodeTx" presStyleLbl="node1" presStyleIdx="1" presStyleCnt="4">
        <dgm:presLayoutVars>
          <dgm:bulletEnabled val="1"/>
        </dgm:presLayoutVars>
      </dgm:prSet>
      <dgm:spPr/>
    </dgm:pt>
    <dgm:pt modelId="{AC101550-F2A8-4334-A006-D35B481486B0}" type="pres">
      <dgm:prSet presAssocID="{106EB230-4A81-4672-9013-99C338E12A9C}" presName="invisiNode" presStyleLbl="node1" presStyleIdx="1" presStyleCnt="4"/>
      <dgm:spPr/>
    </dgm:pt>
    <dgm:pt modelId="{0491566D-3FDA-4C2B-B5FC-C826A9EC02C8}" type="pres">
      <dgm:prSet presAssocID="{106EB230-4A81-4672-9013-99C338E12A9C}" presName="imagNode" presStyleLbl="fgImgPlace1" presStyleIdx="1" presStyleCnt="4" custScaleX="74343" custScaleY="74343" custLinFactNeighborX="2258" custLinFactNeighborY="-239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ricada de construcción"/>
        </a:ext>
      </dgm:extLst>
    </dgm:pt>
    <dgm:pt modelId="{C7969FE2-5640-47D2-99F3-74D791303184}" type="pres">
      <dgm:prSet presAssocID="{1EABA61E-C5BD-46A1-B166-F326D5966743}" presName="sibTrans" presStyleLbl="sibTrans2D1" presStyleIdx="0" presStyleCnt="0"/>
      <dgm:spPr/>
    </dgm:pt>
    <dgm:pt modelId="{C10E8795-7C74-4185-8FC9-078C1A075E8F}" type="pres">
      <dgm:prSet presAssocID="{4A8352D5-C087-430C-90D6-A64ABEC6CD61}" presName="compNode" presStyleCnt="0"/>
      <dgm:spPr/>
    </dgm:pt>
    <dgm:pt modelId="{AC093FB1-B2F0-4B8A-B407-DC1A7BBBF1E8}" type="pres">
      <dgm:prSet presAssocID="{4A8352D5-C087-430C-90D6-A64ABEC6CD61}" presName="bkgdShape" presStyleLbl="node1" presStyleIdx="2" presStyleCnt="4" custLinFactNeighborX="-560"/>
      <dgm:spPr/>
    </dgm:pt>
    <dgm:pt modelId="{AC835236-3CE2-4C07-A037-FC619B7A5D50}" type="pres">
      <dgm:prSet presAssocID="{4A8352D5-C087-430C-90D6-A64ABEC6CD61}" presName="nodeTx" presStyleLbl="node1" presStyleIdx="2" presStyleCnt="4">
        <dgm:presLayoutVars>
          <dgm:bulletEnabled val="1"/>
        </dgm:presLayoutVars>
      </dgm:prSet>
      <dgm:spPr/>
    </dgm:pt>
    <dgm:pt modelId="{36973E87-ADA6-42A4-824C-C84B016AEDEE}" type="pres">
      <dgm:prSet presAssocID="{4A8352D5-C087-430C-90D6-A64ABEC6CD61}" presName="invisiNode" presStyleLbl="node1" presStyleIdx="2" presStyleCnt="4"/>
      <dgm:spPr/>
    </dgm:pt>
    <dgm:pt modelId="{023FECF5-4347-4428-AFE9-E214CACB82CE}" type="pres">
      <dgm:prSet presAssocID="{4A8352D5-C087-430C-90D6-A64ABEC6CD61}" presName="imagNode" presStyleLbl="fgImgPlace1" presStyleIdx="2" presStyleCnt="4" custScaleX="74343" custScaleY="73631" custLinFactNeighborX="-3797" custLinFactNeighborY="-243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E12D2A1E-49D1-40D6-8F76-3F50C676A823}" type="pres">
      <dgm:prSet presAssocID="{051A25A1-2B27-43D9-AB0D-1BE72A2AEB2D}" presName="sibTrans" presStyleLbl="sibTrans2D1" presStyleIdx="0" presStyleCnt="0"/>
      <dgm:spPr/>
    </dgm:pt>
    <dgm:pt modelId="{A2AABE24-EC62-40C7-89ED-A6BBD0E8D3AB}" type="pres">
      <dgm:prSet presAssocID="{567AA6E5-D180-4212-BD0F-85636A966DCA}" presName="compNode" presStyleCnt="0"/>
      <dgm:spPr/>
    </dgm:pt>
    <dgm:pt modelId="{4200974F-ACA4-4D60-8A41-9CF4BE2BEACD}" type="pres">
      <dgm:prSet presAssocID="{567AA6E5-D180-4212-BD0F-85636A966DCA}" presName="bkgdShape" presStyleLbl="node1" presStyleIdx="3" presStyleCnt="4" custLinFactNeighborX="-4472" custLinFactNeighborY="322"/>
      <dgm:spPr/>
    </dgm:pt>
    <dgm:pt modelId="{A0CD5986-CBBD-4068-AA9E-33ABB19F844F}" type="pres">
      <dgm:prSet presAssocID="{567AA6E5-D180-4212-BD0F-85636A966DCA}" presName="nodeTx" presStyleLbl="node1" presStyleIdx="3" presStyleCnt="4">
        <dgm:presLayoutVars>
          <dgm:bulletEnabled val="1"/>
        </dgm:presLayoutVars>
      </dgm:prSet>
      <dgm:spPr/>
    </dgm:pt>
    <dgm:pt modelId="{05C4C89C-7B86-4A37-AE04-8BA682D8B8AE}" type="pres">
      <dgm:prSet presAssocID="{567AA6E5-D180-4212-BD0F-85636A966DCA}" presName="invisiNode" presStyleLbl="node1" presStyleIdx="3" presStyleCnt="4"/>
      <dgm:spPr/>
    </dgm:pt>
    <dgm:pt modelId="{9745AC98-2131-4E45-87D3-622E15A33D3D}" type="pres">
      <dgm:prSet presAssocID="{567AA6E5-D180-4212-BD0F-85636A966DCA}" presName="imagNode" presStyleLbl="fgImgPlace1" presStyleIdx="3" presStyleCnt="4" custScaleX="74343" custScaleY="74343" custLinFactNeighborX="-8730" custLinFactNeighborY="-2004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igencia artificial"/>
        </a:ext>
      </dgm:extLst>
    </dgm:pt>
  </dgm:ptLst>
  <dgm:cxnLst>
    <dgm:cxn modelId="{7D5B4911-211F-44FC-89CB-95BBDB1A2AB8}" type="presOf" srcId="{051A25A1-2B27-43D9-AB0D-1BE72A2AEB2D}" destId="{E12D2A1E-49D1-40D6-8F76-3F50C676A823}" srcOrd="0" destOrd="0" presId="urn:microsoft.com/office/officeart/2005/8/layout/hList7"/>
    <dgm:cxn modelId="{1B571936-8606-4A99-A74E-76813AA8E236}" srcId="{803A643A-A41B-485E-9B3C-AC2AAD8A82CF}" destId="{4A8352D5-C087-430C-90D6-A64ABEC6CD61}" srcOrd="2" destOrd="0" parTransId="{B067644B-762D-472E-B2BC-15C4BC58C645}" sibTransId="{051A25A1-2B27-43D9-AB0D-1BE72A2AEB2D}"/>
    <dgm:cxn modelId="{1666AA37-EE8B-4EE2-87F7-DB521D32F891}" type="presOf" srcId="{567AA6E5-D180-4212-BD0F-85636A966DCA}" destId="{4200974F-ACA4-4D60-8A41-9CF4BE2BEACD}" srcOrd="0" destOrd="0" presId="urn:microsoft.com/office/officeart/2005/8/layout/hList7"/>
    <dgm:cxn modelId="{7939186B-D654-44BD-A552-091A7E5C5985}" srcId="{803A643A-A41B-485E-9B3C-AC2AAD8A82CF}" destId="{D8D70557-7F76-423A-B218-A452CD0BFFD9}" srcOrd="0" destOrd="0" parTransId="{A001C610-5453-4C34-8C8A-AAE134F8F5FB}" sibTransId="{FFAD3631-A60E-48DA-B575-7A321DAC3C25}"/>
    <dgm:cxn modelId="{7AADA44C-C63A-44BF-B52F-CD45A47018C5}" type="presOf" srcId="{FFAD3631-A60E-48DA-B575-7A321DAC3C25}" destId="{67B59097-E9C6-44ED-9000-D5531B8AFEC6}" srcOrd="0" destOrd="0" presId="urn:microsoft.com/office/officeart/2005/8/layout/hList7"/>
    <dgm:cxn modelId="{C804AB7D-00EC-4D80-911F-513E59A9B07C}" srcId="{803A643A-A41B-485E-9B3C-AC2AAD8A82CF}" destId="{106EB230-4A81-4672-9013-99C338E12A9C}" srcOrd="1" destOrd="0" parTransId="{E0B5B3BD-FBF0-4E76-8041-47A5F361AC07}" sibTransId="{1EABA61E-C5BD-46A1-B166-F326D5966743}"/>
    <dgm:cxn modelId="{1E3D817F-CDCB-4629-AB4E-0B7149C9C1CB}" srcId="{803A643A-A41B-485E-9B3C-AC2AAD8A82CF}" destId="{567AA6E5-D180-4212-BD0F-85636A966DCA}" srcOrd="3" destOrd="0" parTransId="{F40B383B-5B09-44E3-BC5F-6C5EAA52C062}" sibTransId="{FC4FFC6C-85DE-4BDA-A487-A5AF07F6E6EF}"/>
    <dgm:cxn modelId="{154FEB97-248D-47E1-9DE0-3FD11F07C705}" type="presOf" srcId="{803A643A-A41B-485E-9B3C-AC2AAD8A82CF}" destId="{33F2FA3D-4F6D-4F0C-85A1-7A6933C48E1A}" srcOrd="0" destOrd="0" presId="urn:microsoft.com/office/officeart/2005/8/layout/hList7"/>
    <dgm:cxn modelId="{52836EA5-07FF-4ED8-BF16-92ECBDE0B5A9}" type="presOf" srcId="{4A8352D5-C087-430C-90D6-A64ABEC6CD61}" destId="{AC835236-3CE2-4C07-A037-FC619B7A5D50}" srcOrd="1" destOrd="0" presId="urn:microsoft.com/office/officeart/2005/8/layout/hList7"/>
    <dgm:cxn modelId="{3B42DFA7-99B7-41DD-8930-7669BC645167}" type="presOf" srcId="{D8D70557-7F76-423A-B218-A452CD0BFFD9}" destId="{BC60F687-8FF4-499E-A9BF-5F515F1F95E6}" srcOrd="0" destOrd="0" presId="urn:microsoft.com/office/officeart/2005/8/layout/hList7"/>
    <dgm:cxn modelId="{53D960B3-C7B9-4B6E-9B6C-021E62FB9C35}" type="presOf" srcId="{106EB230-4A81-4672-9013-99C338E12A9C}" destId="{4C9FDBFA-A9F4-46D6-8055-BDF7C3E3F60F}" srcOrd="0" destOrd="0" presId="urn:microsoft.com/office/officeart/2005/8/layout/hList7"/>
    <dgm:cxn modelId="{DF5493C5-4942-4DFB-9B50-C361AFA4A7D3}" type="presOf" srcId="{1EABA61E-C5BD-46A1-B166-F326D5966743}" destId="{C7969FE2-5640-47D2-99F3-74D791303184}" srcOrd="0" destOrd="0" presId="urn:microsoft.com/office/officeart/2005/8/layout/hList7"/>
    <dgm:cxn modelId="{AC77B4E9-8F2B-432F-956B-BDA5EED4A2E5}" type="presOf" srcId="{D8D70557-7F76-423A-B218-A452CD0BFFD9}" destId="{F67DC67B-74E2-4B25-9CC9-F1E5A58D9B0A}" srcOrd="1" destOrd="0" presId="urn:microsoft.com/office/officeart/2005/8/layout/hList7"/>
    <dgm:cxn modelId="{867DA3ED-DD1C-4422-8BCF-15D694071649}" type="presOf" srcId="{106EB230-4A81-4672-9013-99C338E12A9C}" destId="{600B311C-8DFA-4946-B6D1-8CA38A5FD8FC}" srcOrd="1" destOrd="0" presId="urn:microsoft.com/office/officeart/2005/8/layout/hList7"/>
    <dgm:cxn modelId="{DA5250F7-08F0-4A12-89B8-F0A5F6D33A16}" type="presOf" srcId="{4A8352D5-C087-430C-90D6-A64ABEC6CD61}" destId="{AC093FB1-B2F0-4B8A-B407-DC1A7BBBF1E8}" srcOrd="0" destOrd="0" presId="urn:microsoft.com/office/officeart/2005/8/layout/hList7"/>
    <dgm:cxn modelId="{92458BFF-0466-4873-9826-1BACE265145D}" type="presOf" srcId="{567AA6E5-D180-4212-BD0F-85636A966DCA}" destId="{A0CD5986-CBBD-4068-AA9E-33ABB19F844F}" srcOrd="1" destOrd="0" presId="urn:microsoft.com/office/officeart/2005/8/layout/hList7"/>
    <dgm:cxn modelId="{F7A95B9E-75D3-4F62-92E4-5C4990EF8EFA}" type="presParOf" srcId="{33F2FA3D-4F6D-4F0C-85A1-7A6933C48E1A}" destId="{C22B550F-0B0A-4FC8-BCC6-79707653857C}" srcOrd="0" destOrd="0" presId="urn:microsoft.com/office/officeart/2005/8/layout/hList7"/>
    <dgm:cxn modelId="{5043E42B-9065-46E6-8B4C-D139FEDD17AD}" type="presParOf" srcId="{33F2FA3D-4F6D-4F0C-85A1-7A6933C48E1A}" destId="{03579A47-7BCA-4C11-BFE5-101B4DC89BB8}" srcOrd="1" destOrd="0" presId="urn:microsoft.com/office/officeart/2005/8/layout/hList7"/>
    <dgm:cxn modelId="{85DF59DB-12DD-49BC-B5DD-7174094BD651}" type="presParOf" srcId="{03579A47-7BCA-4C11-BFE5-101B4DC89BB8}" destId="{891072D2-0661-4A57-911C-E58C6CF90EDB}" srcOrd="0" destOrd="0" presId="urn:microsoft.com/office/officeart/2005/8/layout/hList7"/>
    <dgm:cxn modelId="{756282AB-16A7-4BD6-9955-409E164C691C}" type="presParOf" srcId="{891072D2-0661-4A57-911C-E58C6CF90EDB}" destId="{BC60F687-8FF4-499E-A9BF-5F515F1F95E6}" srcOrd="0" destOrd="0" presId="urn:microsoft.com/office/officeart/2005/8/layout/hList7"/>
    <dgm:cxn modelId="{C98B25AE-283A-41D2-852F-1961E673E0AF}" type="presParOf" srcId="{891072D2-0661-4A57-911C-E58C6CF90EDB}" destId="{F67DC67B-74E2-4B25-9CC9-F1E5A58D9B0A}" srcOrd="1" destOrd="0" presId="urn:microsoft.com/office/officeart/2005/8/layout/hList7"/>
    <dgm:cxn modelId="{8975CC5F-7C00-47D6-AB11-4D5618B81467}" type="presParOf" srcId="{891072D2-0661-4A57-911C-E58C6CF90EDB}" destId="{D3F76DB4-644C-4B3E-A400-28D68372004F}" srcOrd="2" destOrd="0" presId="urn:microsoft.com/office/officeart/2005/8/layout/hList7"/>
    <dgm:cxn modelId="{2C5C3CC2-E390-48CD-A342-CC10BFED2145}" type="presParOf" srcId="{891072D2-0661-4A57-911C-E58C6CF90EDB}" destId="{B647B44D-CB5E-4768-8837-A1BE8BF8BB68}" srcOrd="3" destOrd="0" presId="urn:microsoft.com/office/officeart/2005/8/layout/hList7"/>
    <dgm:cxn modelId="{F83AD07E-1963-40F4-8DDA-ECD9A7E8D051}" type="presParOf" srcId="{03579A47-7BCA-4C11-BFE5-101B4DC89BB8}" destId="{67B59097-E9C6-44ED-9000-D5531B8AFEC6}" srcOrd="1" destOrd="0" presId="urn:microsoft.com/office/officeart/2005/8/layout/hList7"/>
    <dgm:cxn modelId="{8646045F-6601-4701-8912-7F59C4A4E123}" type="presParOf" srcId="{03579A47-7BCA-4C11-BFE5-101B4DC89BB8}" destId="{A45C75FC-4F39-41D1-A8A4-C852279FBEC8}" srcOrd="2" destOrd="0" presId="urn:microsoft.com/office/officeart/2005/8/layout/hList7"/>
    <dgm:cxn modelId="{1F6D5E70-5C95-4CBE-8597-52FBFE0A4873}" type="presParOf" srcId="{A45C75FC-4F39-41D1-A8A4-C852279FBEC8}" destId="{4C9FDBFA-A9F4-46D6-8055-BDF7C3E3F60F}" srcOrd="0" destOrd="0" presId="urn:microsoft.com/office/officeart/2005/8/layout/hList7"/>
    <dgm:cxn modelId="{D756C7A3-03FF-4256-B9A8-2933BBFB80DD}" type="presParOf" srcId="{A45C75FC-4F39-41D1-A8A4-C852279FBEC8}" destId="{600B311C-8DFA-4946-B6D1-8CA38A5FD8FC}" srcOrd="1" destOrd="0" presId="urn:microsoft.com/office/officeart/2005/8/layout/hList7"/>
    <dgm:cxn modelId="{0F07991A-C070-4BA8-9A43-4EAE7F6D3A77}" type="presParOf" srcId="{A45C75FC-4F39-41D1-A8A4-C852279FBEC8}" destId="{AC101550-F2A8-4334-A006-D35B481486B0}" srcOrd="2" destOrd="0" presId="urn:microsoft.com/office/officeart/2005/8/layout/hList7"/>
    <dgm:cxn modelId="{A5615B4F-FE51-4CCD-8D87-D7F6623B4B24}" type="presParOf" srcId="{A45C75FC-4F39-41D1-A8A4-C852279FBEC8}" destId="{0491566D-3FDA-4C2B-B5FC-C826A9EC02C8}" srcOrd="3" destOrd="0" presId="urn:microsoft.com/office/officeart/2005/8/layout/hList7"/>
    <dgm:cxn modelId="{F2E31F24-7F96-4F0C-80AE-F6239AAC598A}" type="presParOf" srcId="{03579A47-7BCA-4C11-BFE5-101B4DC89BB8}" destId="{C7969FE2-5640-47D2-99F3-74D791303184}" srcOrd="3" destOrd="0" presId="urn:microsoft.com/office/officeart/2005/8/layout/hList7"/>
    <dgm:cxn modelId="{ACE75F7A-7836-425F-92C4-F9B154D07E77}" type="presParOf" srcId="{03579A47-7BCA-4C11-BFE5-101B4DC89BB8}" destId="{C10E8795-7C74-4185-8FC9-078C1A075E8F}" srcOrd="4" destOrd="0" presId="urn:microsoft.com/office/officeart/2005/8/layout/hList7"/>
    <dgm:cxn modelId="{A0CED971-E224-479A-B208-46391668FA09}" type="presParOf" srcId="{C10E8795-7C74-4185-8FC9-078C1A075E8F}" destId="{AC093FB1-B2F0-4B8A-B407-DC1A7BBBF1E8}" srcOrd="0" destOrd="0" presId="urn:microsoft.com/office/officeart/2005/8/layout/hList7"/>
    <dgm:cxn modelId="{7BFDB924-C41A-4591-9E5C-D8AF36EB8945}" type="presParOf" srcId="{C10E8795-7C74-4185-8FC9-078C1A075E8F}" destId="{AC835236-3CE2-4C07-A037-FC619B7A5D50}" srcOrd="1" destOrd="0" presId="urn:microsoft.com/office/officeart/2005/8/layout/hList7"/>
    <dgm:cxn modelId="{ECDD5C84-146C-48F4-A36B-3CDBEA68EBB5}" type="presParOf" srcId="{C10E8795-7C74-4185-8FC9-078C1A075E8F}" destId="{36973E87-ADA6-42A4-824C-C84B016AEDEE}" srcOrd="2" destOrd="0" presId="urn:microsoft.com/office/officeart/2005/8/layout/hList7"/>
    <dgm:cxn modelId="{57D331A8-CCF6-4BC0-ACCA-0D62E3FE924E}" type="presParOf" srcId="{C10E8795-7C74-4185-8FC9-078C1A075E8F}" destId="{023FECF5-4347-4428-AFE9-E214CACB82CE}" srcOrd="3" destOrd="0" presId="urn:microsoft.com/office/officeart/2005/8/layout/hList7"/>
    <dgm:cxn modelId="{EA06E494-5AC7-422C-AC6D-6424BF50FC38}" type="presParOf" srcId="{03579A47-7BCA-4C11-BFE5-101B4DC89BB8}" destId="{E12D2A1E-49D1-40D6-8F76-3F50C676A823}" srcOrd="5" destOrd="0" presId="urn:microsoft.com/office/officeart/2005/8/layout/hList7"/>
    <dgm:cxn modelId="{2EB511C2-25B6-4877-B57D-0F066D6A0A04}" type="presParOf" srcId="{03579A47-7BCA-4C11-BFE5-101B4DC89BB8}" destId="{A2AABE24-EC62-40C7-89ED-A6BBD0E8D3AB}" srcOrd="6" destOrd="0" presId="urn:microsoft.com/office/officeart/2005/8/layout/hList7"/>
    <dgm:cxn modelId="{B7EA93C8-89DB-4D81-B8C0-65111413D7C0}" type="presParOf" srcId="{A2AABE24-EC62-40C7-89ED-A6BBD0E8D3AB}" destId="{4200974F-ACA4-4D60-8A41-9CF4BE2BEACD}" srcOrd="0" destOrd="0" presId="urn:microsoft.com/office/officeart/2005/8/layout/hList7"/>
    <dgm:cxn modelId="{0F33117B-E4D8-436C-9154-9B29793F5801}" type="presParOf" srcId="{A2AABE24-EC62-40C7-89ED-A6BBD0E8D3AB}" destId="{A0CD5986-CBBD-4068-AA9E-33ABB19F844F}" srcOrd="1" destOrd="0" presId="urn:microsoft.com/office/officeart/2005/8/layout/hList7"/>
    <dgm:cxn modelId="{06051505-F786-4C82-96F6-F7CCAAD5AE95}" type="presParOf" srcId="{A2AABE24-EC62-40C7-89ED-A6BBD0E8D3AB}" destId="{05C4C89C-7B86-4A37-AE04-8BA682D8B8AE}" srcOrd="2" destOrd="0" presId="urn:microsoft.com/office/officeart/2005/8/layout/hList7"/>
    <dgm:cxn modelId="{19A1817C-1271-4A42-8A2C-0F3E133F6288}" type="presParOf" srcId="{A2AABE24-EC62-40C7-89ED-A6BBD0E8D3AB}" destId="{9745AC98-2131-4E45-87D3-622E15A33D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F687-8FF4-499E-A9BF-5F515F1F95E6}">
      <dsp:nvSpPr>
        <dsp:cNvPr id="0" name=""/>
        <dsp:cNvSpPr/>
      </dsp:nvSpPr>
      <dsp:spPr>
        <a:xfrm>
          <a:off x="14071" y="0"/>
          <a:ext cx="1986359" cy="43625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Systemic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Regulatory obstacles for drugs and tests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Disruptions to medication supplies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Lack of routine screening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Low provider disease awareness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Weak health education</a:t>
          </a:r>
        </a:p>
      </dsp:txBody>
      <dsp:txXfrm>
        <a:off x="14071" y="1745016"/>
        <a:ext cx="1986359" cy="1745016"/>
      </dsp:txXfrm>
    </dsp:sp>
    <dsp:sp modelId="{B647B44D-CB5E-4768-8837-A1BE8BF8BB68}">
      <dsp:nvSpPr>
        <dsp:cNvPr id="0" name=""/>
        <dsp:cNvSpPr/>
      </dsp:nvSpPr>
      <dsp:spPr>
        <a:xfrm>
          <a:off x="440794" y="114293"/>
          <a:ext cx="1080000" cy="1080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FDBFA-A9F4-46D6-8055-BDF7C3E3F60F}">
      <dsp:nvSpPr>
        <dsp:cNvPr id="0" name=""/>
        <dsp:cNvSpPr/>
      </dsp:nvSpPr>
      <dsp:spPr>
        <a:xfrm>
          <a:off x="2039383" y="0"/>
          <a:ext cx="1986359" cy="43625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Structural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Low access to health services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Unaffordability of tests and medications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Income disparities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Immigration status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Employment concerns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2039383" y="1745016"/>
        <a:ext cx="1986359" cy="1745016"/>
      </dsp:txXfrm>
    </dsp:sp>
    <dsp:sp modelId="{0491566D-3FDA-4C2B-B5FC-C826A9EC02C8}">
      <dsp:nvSpPr>
        <dsp:cNvPr id="0" name=""/>
        <dsp:cNvSpPr/>
      </dsp:nvSpPr>
      <dsp:spPr>
        <a:xfrm>
          <a:off x="2533827" y="100013"/>
          <a:ext cx="1080000" cy="10800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93FB1-B2F0-4B8A-B407-DC1A7BBBF1E8}">
      <dsp:nvSpPr>
        <dsp:cNvPr id="0" name=""/>
        <dsp:cNvSpPr/>
      </dsp:nvSpPr>
      <dsp:spPr>
        <a:xfrm>
          <a:off x="4082671" y="0"/>
          <a:ext cx="1986359" cy="43625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Clinical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Low detection rate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Lack of knowledge of clinical guidelines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Unavailability of medications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Difficulties with diagnosis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4082671" y="1745016"/>
        <a:ext cx="1986359" cy="1745016"/>
      </dsp:txXfrm>
    </dsp:sp>
    <dsp:sp modelId="{023FECF5-4347-4428-AFE9-E214CACB82CE}">
      <dsp:nvSpPr>
        <dsp:cNvPr id="0" name=""/>
        <dsp:cNvSpPr/>
      </dsp:nvSpPr>
      <dsp:spPr>
        <a:xfrm>
          <a:off x="4491814" y="100013"/>
          <a:ext cx="1080000" cy="10696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0974F-ACA4-4D60-8A41-9CF4BE2BEACD}">
      <dsp:nvSpPr>
        <dsp:cNvPr id="0" name=""/>
        <dsp:cNvSpPr/>
      </dsp:nvSpPr>
      <dsp:spPr>
        <a:xfrm>
          <a:off x="6050915" y="0"/>
          <a:ext cx="1986359" cy="43625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Psychosocial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Fear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Stigma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Isolation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Exclusion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Inequality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Discrimination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050915" y="1745016"/>
        <a:ext cx="1986359" cy="1745016"/>
      </dsp:txXfrm>
    </dsp:sp>
    <dsp:sp modelId="{9745AC98-2131-4E45-87D3-622E15A33D3D}">
      <dsp:nvSpPr>
        <dsp:cNvPr id="0" name=""/>
        <dsp:cNvSpPr/>
      </dsp:nvSpPr>
      <dsp:spPr>
        <a:xfrm>
          <a:off x="6466101" y="156960"/>
          <a:ext cx="1080000" cy="108000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B550F-0B0A-4FC8-BCC6-79707653857C}">
      <dsp:nvSpPr>
        <dsp:cNvPr id="0" name=""/>
        <dsp:cNvSpPr/>
      </dsp:nvSpPr>
      <dsp:spPr>
        <a:xfrm>
          <a:off x="1532628" y="3568500"/>
          <a:ext cx="5644063" cy="442348"/>
        </a:xfrm>
        <a:prstGeom prst="leftRight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E508C5-B36A-4AA8-A66F-DC0B31570174}"/>
              </a:ext>
            </a:extLst>
          </p:cNvPr>
          <p:cNvSpPr/>
          <p:nvPr/>
        </p:nvSpPr>
        <p:spPr>
          <a:xfrm>
            <a:off x="-77807" y="-21302"/>
            <a:ext cx="12269807" cy="69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800" b="0" i="0" u="none" strike="noStrike" kern="1200" baseline="-25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6E0F0-ACD9-4F7A-BA99-3A152A978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5" t="24269" r="3165" b="16915"/>
          <a:stretch/>
        </p:blipFill>
        <p:spPr>
          <a:xfrm>
            <a:off x="-78019" y="-21302"/>
            <a:ext cx="4181300" cy="69006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3B759F-4BB8-40F9-B2DD-9C612DEF7D29}"/>
              </a:ext>
            </a:extLst>
          </p:cNvPr>
          <p:cNvCxnSpPr>
            <a:cxnSpLocks/>
          </p:cNvCxnSpPr>
          <p:nvPr/>
        </p:nvCxnSpPr>
        <p:spPr>
          <a:xfrm>
            <a:off x="5158203" y="6081106"/>
            <a:ext cx="239964" cy="0"/>
          </a:xfrm>
          <a:prstGeom prst="line">
            <a:avLst/>
          </a:prstGeom>
          <a:ln w="38100">
            <a:solidFill>
              <a:srgbClr val="E84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0ADB59-97E9-4E17-A2E8-7CE7122FD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617" y="2832204"/>
            <a:ext cx="6235736" cy="13131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spc="3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dirty="0"/>
              <a:t>NAME OF THE CONFERENCE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2745E9-1F77-4F7C-A3D7-523546A7E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8617" y="677323"/>
            <a:ext cx="6235736" cy="142243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E84B0F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your presentation title</a:t>
            </a:r>
          </a:p>
          <a:p>
            <a:pPr lvl="0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15BA2E-F257-40E6-8206-8C943140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8617" y="4355870"/>
            <a:ext cx="6235736" cy="564686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b="1" dirty="0"/>
              <a:t>Speaker’s name, place &amp; date </a:t>
            </a:r>
          </a:p>
          <a:p>
            <a:pPr lvl="3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6AAEB-5F11-436B-85AF-66A152AE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751" y="6066311"/>
            <a:ext cx="2466508" cy="56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0075A-7CCB-40B4-8461-4C9C2DC47582}"/>
              </a:ext>
            </a:extLst>
          </p:cNvPr>
          <p:cNvSpPr txBox="1"/>
          <p:nvPr/>
        </p:nvSpPr>
        <p:spPr>
          <a:xfrm>
            <a:off x="5038617" y="6130980"/>
            <a:ext cx="37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i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SCIENCE </a:t>
            </a:r>
          </a:p>
          <a:p>
            <a:pPr algn="l"/>
            <a:r>
              <a:rPr lang="en-GB" sz="1100" b="0" i="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MOST NEGLECTED</a:t>
            </a:r>
          </a:p>
        </p:txBody>
      </p:sp>
    </p:spTree>
    <p:extLst>
      <p:ext uri="{BB962C8B-B14F-4D97-AF65-F5344CB8AC3E}">
        <p14:creationId xmlns:p14="http://schemas.microsoft.com/office/powerpoint/2010/main" val="246570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_bott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20D103-AF4F-4963-9CDF-06840A1D32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31DA3-7E65-4256-A5D4-749E6E8A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33" y="6446521"/>
            <a:ext cx="1386111" cy="3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634F8-4BC0-4DD3-8F76-C25F0FF4AAB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2ACB0-521C-4F01-ACB6-560CCB618006}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23C301-D2E9-4766-AB2C-658183D97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3905" y="1985639"/>
            <a:ext cx="5289550" cy="24442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 section divider, insert your text here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58DE5E-BDC6-4D01-8477-C2C57992BB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513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FDBF5CB-D1B6-413B-9C1C-AA545840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821" y="1985639"/>
            <a:ext cx="892175" cy="142557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BCC98-5350-402D-9285-83F0A78F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1" t="38051" r="7727" b="11965"/>
          <a:stretch/>
        </p:blipFill>
        <p:spPr>
          <a:xfrm>
            <a:off x="9231066" y="5977890"/>
            <a:ext cx="2399671" cy="5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BA7652C-48BD-4918-AE4C-ED5028D3B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3892" y="1744453"/>
            <a:ext cx="5319841" cy="1330129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a section divider, insert your text here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034A6CD-5D4D-4AE7-A55B-90D1D87E1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892" y="3774983"/>
            <a:ext cx="5319841" cy="1330129"/>
          </a:xfrm>
          <a:prstGeom prst="rect">
            <a:avLst/>
          </a:prstGeom>
          <a:noFill/>
        </p:spPr>
        <p:txBody>
          <a:bodyPr/>
          <a:lstStyle>
            <a:lvl1pPr>
              <a:defRPr sz="2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here a brief explanation of the section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E64797-23D8-4670-860D-E118AD4B08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825" y="1744663"/>
            <a:ext cx="892175" cy="142557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6BB56A-FC33-48A3-BD73-3C9C22284C65}"/>
              </a:ext>
            </a:extLst>
          </p:cNvPr>
          <p:cNvCxnSpPr>
            <a:cxnSpLocks/>
          </p:cNvCxnSpPr>
          <p:nvPr/>
        </p:nvCxnSpPr>
        <p:spPr>
          <a:xfrm>
            <a:off x="-8546" y="3429000"/>
            <a:ext cx="1034041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2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17121" y="1417980"/>
            <a:ext cx="3450397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271915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027699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1BE87-0BD8-4B31-838A-BA7126A232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6969" y="3436503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09CE56-DAC5-4F9C-A1F4-14132F1D15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71914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C88851-3067-4D08-A935-DA767B18F7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27698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981720-211D-411E-BB09-56F220964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4B56221-243E-4362-A44D-38F73CEFA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689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96434" y="1064029"/>
            <a:ext cx="4095566" cy="28246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0D4146-1D90-4F4E-91B4-713F1A3D8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64029"/>
            <a:ext cx="7341155" cy="527815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355DF1F-7DEB-442C-8774-0243197954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6434" y="3971925"/>
            <a:ext cx="4095566" cy="23702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8D29EB-15C2-4E1E-A3CE-5DE0CEFA3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9D8356-8C35-48C5-8D97-04DDD8394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7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8024648" y="0"/>
            <a:ext cx="3650381" cy="65297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here a picture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80D762-4637-4E28-888D-6DB3208E4B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1" y="1518452"/>
            <a:ext cx="7302432" cy="4699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0D45A6-F903-4ECA-A705-25C23E094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1" y="488234"/>
            <a:ext cx="7302432" cy="88336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62C9D27-ADEC-4E6D-92AF-848C89DC46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6250827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37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B19CF72-D420-4C9B-8769-B4694C759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919127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A319939-3BCC-4BEC-8C9A-2A8653B5B6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821" y="2763935"/>
            <a:ext cx="6349526" cy="133012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your audience with a message 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07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071681-A33D-4504-9980-83D207395444}"/>
              </a:ext>
            </a:extLst>
          </p:cNvPr>
          <p:cNvSpPr/>
          <p:nvPr/>
        </p:nvSpPr>
        <p:spPr>
          <a:xfrm>
            <a:off x="0" y="17756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E2524E-D576-43F8-8B90-D8EB5DC146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499" y="-6181"/>
            <a:ext cx="8191501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5B03A-1577-4336-AE4E-E9E917181B71}"/>
              </a:ext>
            </a:extLst>
          </p:cNvPr>
          <p:cNvSpPr/>
          <p:nvPr/>
        </p:nvSpPr>
        <p:spPr>
          <a:xfrm>
            <a:off x="0" y="0"/>
            <a:ext cx="4000500" cy="6858000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EEF2DC-0E19-43B1-95D8-9526BCC98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756" y="1100380"/>
            <a:ext cx="3074987" cy="367141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 your audience with a message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69466-BF06-4B99-A0FB-F38C3719C0AA}"/>
              </a:ext>
            </a:extLst>
          </p:cNvPr>
          <p:cNvCxnSpPr/>
          <p:nvPr/>
        </p:nvCxnSpPr>
        <p:spPr>
          <a:xfrm>
            <a:off x="529258" y="724636"/>
            <a:ext cx="8455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E13E31-8397-4D28-A463-544B298B5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1" t="38051" r="7727" b="11965"/>
          <a:stretch/>
        </p:blipFill>
        <p:spPr>
          <a:xfrm>
            <a:off x="404272" y="6133364"/>
            <a:ext cx="1940975" cy="4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67183"/>
            <a:ext cx="12191998" cy="43295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68AD-5CDA-4CAC-8C85-F27038860E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" y="5496695"/>
            <a:ext cx="12191998" cy="1361303"/>
          </a:xfrm>
          <a:prstGeom prst="rect">
            <a:avLst/>
          </a:prstGeom>
          <a:solidFill>
            <a:srgbClr val="E84B0F"/>
          </a:solidFill>
        </p:spPr>
        <p:txBody>
          <a:bodyPr lIns="216000" tIns="216000" rIns="216000" bIns="216000" anchor="ctr"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`Add a quote or key message´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344B75-0979-455F-B47B-C00F9154D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B042125-0D67-46B9-8F73-2522DEDF7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66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E508C5-B36A-4AA8-A66F-DC0B31570174}"/>
              </a:ext>
            </a:extLst>
          </p:cNvPr>
          <p:cNvSpPr/>
          <p:nvPr/>
        </p:nvSpPr>
        <p:spPr>
          <a:xfrm>
            <a:off x="-77807" y="-21302"/>
            <a:ext cx="12269807" cy="69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800" b="0" i="0" u="none" strike="noStrike" kern="1200" baseline="-25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18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3B759F-4BB8-40F9-B2DD-9C612DEF7D29}"/>
              </a:ext>
            </a:extLst>
          </p:cNvPr>
          <p:cNvCxnSpPr>
            <a:cxnSpLocks/>
          </p:cNvCxnSpPr>
          <p:nvPr/>
        </p:nvCxnSpPr>
        <p:spPr>
          <a:xfrm>
            <a:off x="5664228" y="6081106"/>
            <a:ext cx="239964" cy="0"/>
          </a:xfrm>
          <a:prstGeom prst="line">
            <a:avLst/>
          </a:prstGeom>
          <a:ln w="38100">
            <a:solidFill>
              <a:srgbClr val="E84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0ADB59-97E9-4E17-A2E8-7CE7122FD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4642" y="2832204"/>
            <a:ext cx="6138372" cy="13131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spc="3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dirty="0"/>
              <a:t>NAME OF THE CONFERENCE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2745E9-1F77-4F7C-A3D7-523546A7E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4642" y="677323"/>
            <a:ext cx="6138372" cy="142243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E84B0F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your presentation title</a:t>
            </a:r>
          </a:p>
          <a:p>
            <a:pPr lvl="0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15BA2E-F257-40E6-8206-8C943140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642" y="4524546"/>
            <a:ext cx="6138372" cy="564686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b="1" dirty="0"/>
              <a:t>Speaker’s name, place &amp; date </a:t>
            </a:r>
          </a:p>
          <a:p>
            <a:pPr lvl="3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6AAEB-5F11-436B-85AF-66A152AE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31" y="6066311"/>
            <a:ext cx="2466508" cy="56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0075A-7CCB-40B4-8461-4C9C2DC47582}"/>
              </a:ext>
            </a:extLst>
          </p:cNvPr>
          <p:cNvSpPr txBox="1"/>
          <p:nvPr/>
        </p:nvSpPr>
        <p:spPr>
          <a:xfrm>
            <a:off x="5544642" y="6130980"/>
            <a:ext cx="37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i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SCIENCE </a:t>
            </a:r>
          </a:p>
          <a:p>
            <a:pPr algn="l"/>
            <a:r>
              <a:rPr lang="en-GB" sz="1100" b="0" i="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MOST NEGLECTED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2AAD280-EB75-440E-A40A-752D983FE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86147" y="-21302"/>
            <a:ext cx="5013519" cy="69511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 sz="2000"/>
            </a:lvl2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here a picture</a:t>
            </a:r>
          </a:p>
        </p:txBody>
      </p:sp>
    </p:spTree>
    <p:extLst>
      <p:ext uri="{BB962C8B-B14F-4D97-AF65-F5344CB8AC3E}">
        <p14:creationId xmlns:p14="http://schemas.microsoft.com/office/powerpoint/2010/main" val="266353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071681-A33D-4504-9980-83D207395444}"/>
              </a:ext>
            </a:extLst>
          </p:cNvPr>
          <p:cNvSpPr/>
          <p:nvPr/>
        </p:nvSpPr>
        <p:spPr>
          <a:xfrm>
            <a:off x="0" y="17756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E2524E-D576-43F8-8B90-D8EB5DC146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8378" y="-6181"/>
            <a:ext cx="750362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5B03A-1577-4336-AE4E-E9E917181B71}"/>
              </a:ext>
            </a:extLst>
          </p:cNvPr>
          <p:cNvSpPr/>
          <p:nvPr/>
        </p:nvSpPr>
        <p:spPr>
          <a:xfrm>
            <a:off x="0" y="0"/>
            <a:ext cx="4688378" cy="6858000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69466-BF06-4B99-A0FB-F38C3719C0AA}"/>
              </a:ext>
            </a:extLst>
          </p:cNvPr>
          <p:cNvCxnSpPr/>
          <p:nvPr/>
        </p:nvCxnSpPr>
        <p:spPr>
          <a:xfrm>
            <a:off x="454444" y="724636"/>
            <a:ext cx="8455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AC041-8636-443F-ABD1-B9B025D2B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94" y="1037170"/>
            <a:ext cx="3851884" cy="295293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your 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86D993-1E18-4698-973F-3B9EC64ABA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94" y="4269037"/>
            <a:ext cx="3851884" cy="1325428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b="1" dirty="0"/>
              <a:t>Speaker’s name, place &amp; date </a:t>
            </a:r>
          </a:p>
          <a:p>
            <a:pPr lvl="3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200D3B-61CC-4B2B-8D6C-6905CF795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1" t="38051" r="7727" b="11965"/>
          <a:stretch/>
        </p:blipFill>
        <p:spPr>
          <a:xfrm>
            <a:off x="352857" y="6182650"/>
            <a:ext cx="1591673" cy="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724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E8B40-E2C8-4281-A94D-48975A3C87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5C78C3-826C-41C3-9D11-1BADBABCF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148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8949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4B0F"/>
              </a:buClr>
              <a:buFont typeface="Arial" panose="020B0604020202020204" pitchFamily="34" charset="0"/>
              <a:buAutoNum type="arabicPeriod"/>
              <a:defRPr sz="240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952182B-7C14-44AA-9645-44CB919C4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391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952182B-7C14-44AA-9645-44CB919C4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047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+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189608"/>
            <a:ext cx="8558664" cy="527680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 b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01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2pPr>
            <a:lvl3pPr marL="914202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Create a bullet point list here or add a table, picture, chart,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8687A52-4E86-44D4-A5AF-436EA8E07F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89915" y="1189609"/>
            <a:ext cx="2902085" cy="5276808"/>
          </a:xfrm>
          <a:prstGeom prst="rect">
            <a:avLst/>
          </a:prstGeom>
        </p:spPr>
        <p:txBody>
          <a:bodyPr lIns="216000" tIns="216000" rIns="216000" bIns="216000"/>
          <a:lstStyle>
            <a:lvl1pPr marL="0" indent="0" algn="ctr">
              <a:buClr>
                <a:srgbClr val="00B0F0"/>
              </a:buClr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</a:defRPr>
            </a:lvl1pPr>
            <a:lvl2pPr marL="457101" indent="0">
              <a:buClr>
                <a:srgbClr val="00B0F0"/>
              </a:buClr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US" dirty="0"/>
              <a:t>Add text to summarize &amp; highlight ideas or insert charts, graphics, etc.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BC6828-4BC0-4816-96C3-F5D8571B7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D8183A-0BAA-43A8-8F1F-322B6E9A1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80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1" y="1695635"/>
            <a:ext cx="5084840" cy="442646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7D00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Compare 2 graphics, pictures, charts or simply express ideas in 2 boxes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D04A81-9C8E-4F5A-88A2-2DD475CED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74792" y="1695635"/>
            <a:ext cx="5084840" cy="4426465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marL="342900" lvl="0" indent="-34290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7D00"/>
              </a:buClr>
              <a:buFont typeface="Arial" panose="020B0604020202020204" pitchFamily="34" charset="0"/>
              <a:buChar char="•"/>
            </a:pPr>
            <a:r>
              <a:rPr lang="en-US" dirty="0"/>
              <a:t>Compare 2 graphics, pictures, charts or simply express ideas in 2 boxes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B1316B-0DD4-48EC-8050-98F9AAE0C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95ABC0B-9FD7-41A5-8D42-12AB9A92D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F92BB-C0D2-429B-9FA0-03CDA21D9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526" y="1178996"/>
            <a:ext cx="5084286" cy="40056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Add a short, optional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88532B-0CC4-437F-AE77-792DDCABAF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4792" y="1178996"/>
            <a:ext cx="5104421" cy="400568"/>
          </a:xfrm>
          <a:prstGeom prst="rect">
            <a:avLst/>
          </a:prstGeom>
        </p:spPr>
        <p:txBody>
          <a:bodyPr/>
          <a:lstStyle>
            <a:lvl1pPr>
              <a:defRPr lang="en-US" sz="2400" b="1" i="0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Add a short, optional title</a:t>
            </a:r>
          </a:p>
        </p:txBody>
      </p:sp>
    </p:spTree>
    <p:extLst>
      <p:ext uri="{BB962C8B-B14F-4D97-AF65-F5344CB8AC3E}">
        <p14:creationId xmlns:p14="http://schemas.microsoft.com/office/powerpoint/2010/main" val="15458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367161"/>
            <a:ext cx="5329353" cy="47549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Compare 2 graphics, pictures, charts or simply express ideas in 2 boxes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D04A81-9C8E-4F5A-88A2-2DD475CED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6247" y="1367161"/>
            <a:ext cx="5253385" cy="47549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Compare 2 graphics, pictures, charts or simply express ideas in 2 boxes 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92CD16-E3EC-46F2-8E0A-884291806C58}"/>
              </a:ext>
            </a:extLst>
          </p:cNvPr>
          <p:cNvCxnSpPr>
            <a:cxnSpLocks/>
          </p:cNvCxnSpPr>
          <p:nvPr/>
        </p:nvCxnSpPr>
        <p:spPr>
          <a:xfrm>
            <a:off x="6021422" y="1367161"/>
            <a:ext cx="0" cy="475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B1316B-0DD4-48EC-8050-98F9AAE0C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95ABC0B-9FD7-41A5-8D42-12AB9A92D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17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36078" y="39255"/>
            <a:ext cx="343856" cy="343767"/>
          </a:xfrm>
          <a:prstGeom prst="rect">
            <a:avLst/>
          </a:prstGeom>
          <a:solidFill>
            <a:srgbClr val="E84B0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3700" y="106105"/>
            <a:ext cx="38179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  <a:latin typeface="Lato Light" charset="0"/>
                <a:cs typeface="Lato Light" charset="0"/>
              </a:rPr>
              <a:pPr algn="ctr"/>
              <a:t>‹Nº›</a:t>
            </a:fld>
            <a:endParaRPr lang="id-ID" sz="1200" b="1" dirty="0">
              <a:solidFill>
                <a:schemeClr val="bg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73777-9B6C-48B0-A602-DFF07ED426D6}"/>
              </a:ext>
            </a:extLst>
          </p:cNvPr>
          <p:cNvSpPr/>
          <p:nvPr/>
        </p:nvSpPr>
        <p:spPr>
          <a:xfrm>
            <a:off x="0" y="6541477"/>
            <a:ext cx="12192000" cy="316826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23004-7982-4FF5-B301-C4F76087B689}"/>
              </a:ext>
            </a:extLst>
          </p:cNvPr>
          <p:cNvSpPr txBox="1"/>
          <p:nvPr/>
        </p:nvSpPr>
        <p:spPr>
          <a:xfrm>
            <a:off x="11239167" y="6548956"/>
            <a:ext cx="1512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www.dndi.org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FFC06-9728-44F1-9201-30C21975D65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9251" t="38051" r="7727" b="11965"/>
          <a:stretch/>
        </p:blipFill>
        <p:spPr>
          <a:xfrm>
            <a:off x="182571" y="6577171"/>
            <a:ext cx="1122527" cy="2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54" r:id="rId4"/>
    <p:sldLayoutId id="2147483755" r:id="rId5"/>
    <p:sldLayoutId id="2147483795" r:id="rId6"/>
    <p:sldLayoutId id="2147483756" r:id="rId7"/>
    <p:sldLayoutId id="2147483797" r:id="rId8"/>
    <p:sldLayoutId id="2147483757" r:id="rId9"/>
    <p:sldLayoutId id="2147483788" r:id="rId10"/>
    <p:sldLayoutId id="2147483784" r:id="rId11"/>
    <p:sldLayoutId id="2147483789" r:id="rId12"/>
    <p:sldLayoutId id="2147483782" r:id="rId13"/>
    <p:sldLayoutId id="2147483776" r:id="rId14"/>
    <p:sldLayoutId id="2147483777" r:id="rId15"/>
    <p:sldLayoutId id="2147483790" r:id="rId16"/>
    <p:sldLayoutId id="2147483775" r:id="rId17"/>
    <p:sldLayoutId id="2147483791" r:id="rId18"/>
  </p:sldLayoutIdLst>
  <p:txStyles>
    <p:titleStyle>
      <a:lvl1pPr algn="l" defTabSz="914202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2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101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202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71303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828404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0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476B64C-EB0B-4918-A9D7-70F94447D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8617" y="2832204"/>
            <a:ext cx="5351087" cy="931413"/>
          </a:xfrm>
        </p:spPr>
        <p:txBody>
          <a:bodyPr/>
          <a:lstStyle/>
          <a:p>
            <a:r>
              <a:rPr lang="en-GB" sz="1800" b="1" dirty="0">
                <a:effectLst/>
                <a:latin typeface="+mj-lt"/>
                <a:ea typeface="Calibri" panose="020F0502020204030204" pitchFamily="34" charset="0"/>
              </a:rPr>
              <a:t>Breakout session of Chagas </a:t>
            </a:r>
            <a:r>
              <a:rPr lang="en-GB" sz="1800" b="1" i="0" dirty="0">
                <a:solidFill>
                  <a:srgbClr val="52515C"/>
                </a:solidFill>
                <a:effectLst/>
                <a:latin typeface="+mj-lt"/>
              </a:rPr>
              <a:t>Coalition for Operational Research on NTDs </a:t>
            </a:r>
          </a:p>
          <a:p>
            <a:r>
              <a:rPr lang="en-GB" sz="1800" b="1" i="0" dirty="0">
                <a:solidFill>
                  <a:srgbClr val="52515C"/>
                </a:solidFill>
                <a:effectLst/>
                <a:latin typeface="+mj-lt"/>
              </a:rPr>
              <a:t>(COR-NTD)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B4299-04D2-4988-892B-C755B36DC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8617" y="450575"/>
            <a:ext cx="6235736" cy="1649182"/>
          </a:xfrm>
        </p:spPr>
        <p:txBody>
          <a:bodyPr/>
          <a:lstStyle/>
          <a:p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 from Chagas disease: Hepatitis C Access challenges </a:t>
            </a:r>
            <a:endParaRPr lang="en-GB" sz="3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D5B5E5-70FB-48DD-A4CB-2B2E3D11A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8617" y="4355869"/>
            <a:ext cx="6235736" cy="785973"/>
          </a:xfrm>
        </p:spPr>
        <p:txBody>
          <a:bodyPr/>
          <a:lstStyle/>
          <a:p>
            <a:r>
              <a:rPr lang="en-GB" dirty="0"/>
              <a:t>Graciela Diap, MD</a:t>
            </a:r>
          </a:p>
          <a:p>
            <a:r>
              <a:rPr lang="en-GB" dirty="0"/>
              <a:t>7 October 2020</a:t>
            </a:r>
          </a:p>
        </p:txBody>
      </p:sp>
    </p:spTree>
    <p:extLst>
      <p:ext uri="{BB962C8B-B14F-4D97-AF65-F5344CB8AC3E}">
        <p14:creationId xmlns:p14="http://schemas.microsoft.com/office/powerpoint/2010/main" val="60209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5AE978-3520-4FCA-9A57-73FC7E25E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>
                <a:solidFill>
                  <a:schemeClr val="accent6">
                    <a:lumMod val="25000"/>
                  </a:schemeClr>
                </a:solidFill>
              </a:rPr>
              <a:t>Silent diseases, low treatment rates, neglected patients and social challenges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2D90A0-B0C9-4EC0-9861-4A7CF007D4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019D64-95C0-4F21-825C-35FD1417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29" y="1060174"/>
            <a:ext cx="4482236" cy="1033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AE291C-7DC5-487F-ADBA-3959BA14D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28" y="2093843"/>
            <a:ext cx="4482237" cy="42759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98710A-8AE6-46CF-9444-187796E0F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08" y="1060174"/>
            <a:ext cx="3929063" cy="5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61B685-681D-43C0-B46B-A3C1CC628B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challenges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2EEB5CD8-3DD3-4EE3-9898-3F07619099F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63550" y="484188"/>
            <a:ext cx="10963275" cy="8302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Similar multidimensional barriers to treatment access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Chagas disease and hepatitis C</a:t>
            </a:r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E32C937D-05A8-49A3-AFEB-8799835BC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768063"/>
              </p:ext>
            </p:extLst>
          </p:nvPr>
        </p:nvGraphicFramePr>
        <p:xfrm>
          <a:off x="2482166" y="1754830"/>
          <a:ext cx="8128000" cy="43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B97A4E37-3859-47A5-A5DD-49ADD05042D9}"/>
              </a:ext>
            </a:extLst>
          </p:cNvPr>
          <p:cNvSpPr/>
          <p:nvPr/>
        </p:nvSpPr>
        <p:spPr>
          <a:xfrm>
            <a:off x="1000125" y="2803691"/>
            <a:ext cx="1482041" cy="8302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500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304967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B5F16D-DF6B-43F7-A87F-F68F3E405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474980"/>
            <a:ext cx="10962115" cy="810479"/>
          </a:xfrm>
        </p:spPr>
        <p:txBody>
          <a:bodyPr/>
          <a:lstStyle/>
          <a:p>
            <a:r>
              <a:rPr lang="en-GB" sz="2800" b="0" dirty="0">
                <a:solidFill>
                  <a:schemeClr val="accent6">
                    <a:lumMod val="25000"/>
                  </a:schemeClr>
                </a:solidFill>
              </a:rPr>
              <a:t>Chagas disease &amp; hepatitis C can be transmitted from mother to child, by infected blood transfusion and organ transplantation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261B17-46A0-416D-82B3-766E41233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84033"/>
            <a:ext cx="9383488" cy="258819"/>
          </a:xfrm>
        </p:spPr>
        <p:txBody>
          <a:bodyPr/>
          <a:lstStyle/>
          <a:p>
            <a:r>
              <a:rPr lang="en-GB" dirty="0"/>
              <a:t>The PROBLEM</a:t>
            </a:r>
          </a:p>
          <a:p>
            <a:endParaRPr lang="en-GB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0EA78C93-B930-43D6-ACFA-42C4B8D3A64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845287" y="1612030"/>
            <a:ext cx="4240696" cy="43537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9F4128-35C3-4900-A49C-DBAAADBA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1612030"/>
            <a:ext cx="7566992" cy="43537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A2355D-8719-4AF6-97F9-36899BA40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26" y="5247861"/>
            <a:ext cx="1893806" cy="5035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F7A870-8F9F-4663-A136-1382E99CC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384" y="5835437"/>
            <a:ext cx="4238625" cy="9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1D30EB1-213B-4D5B-9479-7D29BCEC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0" y="3979424"/>
            <a:ext cx="4105275" cy="2314575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0722454-EB4C-4CD6-BCDF-0E6EB4D31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961" y="484142"/>
            <a:ext cx="10962115" cy="830997"/>
          </a:xfrm>
        </p:spPr>
        <p:txBody>
          <a:bodyPr/>
          <a:lstStyle/>
          <a:p>
            <a:r>
              <a:rPr lang="en-US" sz="2800" b="0" i="0" dirty="0">
                <a:solidFill>
                  <a:schemeClr val="accent6">
                    <a:lumMod val="25000"/>
                  </a:schemeClr>
                </a:solidFill>
                <a:effectLst/>
              </a:rPr>
              <a:t>Treatments for Chagas disease and for hepatitis C exist, but how will doctors find the people who need them?</a:t>
            </a:r>
            <a:endParaRPr lang="en-GB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61B685-681D-43C0-B46B-A3C1CC628B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way forward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F0D93D-0B1E-4BE8-A4D6-B67A33F5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53" y="1200677"/>
            <a:ext cx="4099698" cy="234089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7E2AF71-5715-4A59-85C1-5F538AD90EF0}"/>
              </a:ext>
            </a:extLst>
          </p:cNvPr>
          <p:cNvSpPr txBox="1"/>
          <p:nvPr/>
        </p:nvSpPr>
        <p:spPr>
          <a:xfrm>
            <a:off x="410952" y="3541571"/>
            <a:ext cx="4498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Hepatitis C: Hunting the silent killer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C1507A-C59C-4466-B4DD-EA7777248D1E}"/>
              </a:ext>
            </a:extLst>
          </p:cNvPr>
          <p:cNvSpPr txBox="1"/>
          <p:nvPr/>
        </p:nvSpPr>
        <p:spPr>
          <a:xfrm>
            <a:off x="410952" y="6165229"/>
            <a:ext cx="210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accent4">
                    <a:lumMod val="50000"/>
                  </a:schemeClr>
                </a:solidFill>
                <a:effectLst/>
                <a:latin typeface="Guardian Text Sans Web"/>
              </a:rPr>
              <a:t> </a:t>
            </a:r>
            <a:r>
              <a:rPr lang="en-GB" sz="1100" b="0" i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Illustration by Sara Andreasson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3F1B17A-B0E4-42E0-96D9-1479CBF91D7B}"/>
              </a:ext>
            </a:extLst>
          </p:cNvPr>
          <p:cNvSpPr txBox="1"/>
          <p:nvPr/>
        </p:nvSpPr>
        <p:spPr>
          <a:xfrm>
            <a:off x="688311" y="1854453"/>
            <a:ext cx="6034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Increase provider disease awareness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Foster publicity and public health education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Implement routine, active screening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255D06F-FE65-42EF-BE2C-BDCE9B7866E1}"/>
              </a:ext>
            </a:extLst>
          </p:cNvPr>
          <p:cNvSpPr txBox="1"/>
          <p:nvPr/>
        </p:nvSpPr>
        <p:spPr>
          <a:xfrm>
            <a:off x="5457058" y="3797024"/>
            <a:ext cx="6217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Simplified, decentralized, integrated models of care (MTCT, PHC, community clinics, HIV coinfected, PWID, MSM, etc.)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4E09771-6C30-4B19-8F4B-5588914485C5}"/>
              </a:ext>
            </a:extLst>
          </p:cNvPr>
          <p:cNvSpPr txBox="1"/>
          <p:nvPr/>
        </p:nvSpPr>
        <p:spPr>
          <a:xfrm>
            <a:off x="5616084" y="5309379"/>
            <a:ext cx="6217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Public leadership and investment in health</a:t>
            </a:r>
          </a:p>
        </p:txBody>
      </p:sp>
    </p:spTree>
    <p:extLst>
      <p:ext uri="{BB962C8B-B14F-4D97-AF65-F5344CB8AC3E}">
        <p14:creationId xmlns:p14="http://schemas.microsoft.com/office/powerpoint/2010/main" val="26493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3057DD2-F8A1-4E1B-9BDC-750AC23D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26" y="3126252"/>
            <a:ext cx="1564917" cy="8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B1BFB887-44F9-4D19-8173-963A3E7E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97" y="2960177"/>
            <a:ext cx="1202227" cy="12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CCF5B-D527-4CCD-A3D0-D7EF604BA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37" y="2503213"/>
            <a:ext cx="1349182" cy="567776"/>
          </a:xfrm>
          <a:prstGeom prst="rect">
            <a:avLst/>
          </a:prstGeom>
        </p:spPr>
      </p:pic>
      <p:pic>
        <p:nvPicPr>
          <p:cNvPr id="4" name="Picture 3" descr="Image result for uk aid">
            <a:extLst>
              <a:ext uri="{FF2B5EF4-FFF2-40B4-BE49-F238E27FC236}">
                <a16:creationId xmlns:a16="http://schemas.microsoft.com/office/drawing/2014/main" id="{A58ED5BF-B2F3-4FCC-BC5E-CAD49F17128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r="21042"/>
          <a:stretch/>
        </p:blipFill>
        <p:spPr bwMode="auto">
          <a:xfrm>
            <a:off x="3884959" y="2263700"/>
            <a:ext cx="980886" cy="104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F3628-DC86-4A26-A5BF-3CEB8CEE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90" y="3296330"/>
            <a:ext cx="1455121" cy="550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82224-EED2-4D72-9EF0-B3FDDCC98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027" y="2310123"/>
            <a:ext cx="973424" cy="953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DE948-CB63-45E6-93BD-14CA871B9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269" y="3186678"/>
            <a:ext cx="989749" cy="763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9B688-1996-4A2D-A02F-5FAD4AC6AC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912" y="2458432"/>
            <a:ext cx="2129066" cy="657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85016-292E-41BD-B1F9-732A2843C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0127" y="3035054"/>
            <a:ext cx="1709528" cy="120484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C510AD8-7292-45BD-ADEA-D3470B1F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93" y="2299331"/>
            <a:ext cx="973424" cy="9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2C03DF3D-2E5B-4EBC-9DAE-A77DAFC6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34" y="3846869"/>
            <a:ext cx="912983" cy="8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2FF3393C-47EB-4A14-AACE-6612E2CF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36" y="3769704"/>
            <a:ext cx="601515" cy="8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DDC6AA-CE9F-4901-95C5-D2C5EC7B2E1A}"/>
              </a:ext>
            </a:extLst>
          </p:cNvPr>
          <p:cNvSpPr txBox="1"/>
          <p:nvPr/>
        </p:nvSpPr>
        <p:spPr>
          <a:xfrm>
            <a:off x="100118" y="4048008"/>
            <a:ext cx="409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support of STARR International Foundation 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Fondation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(Switzerland)</a:t>
            </a:r>
          </a:p>
        </p:txBody>
      </p:sp>
    </p:spTree>
    <p:extLst>
      <p:ext uri="{BB962C8B-B14F-4D97-AF65-F5344CB8AC3E}">
        <p14:creationId xmlns:p14="http://schemas.microsoft.com/office/powerpoint/2010/main" val="165958416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Theme">
  <a:themeElements>
    <a:clrScheme name="DNDi_corporate slides">
      <a:dk1>
        <a:srgbClr val="737572"/>
      </a:dk1>
      <a:lt1>
        <a:srgbClr val="FFFFFF"/>
      </a:lt1>
      <a:dk2>
        <a:srgbClr val="565755"/>
      </a:dk2>
      <a:lt2>
        <a:srgbClr val="FFFFFF"/>
      </a:lt2>
      <a:accent1>
        <a:srgbClr val="E84B0F"/>
      </a:accent1>
      <a:accent2>
        <a:srgbClr val="EE967E"/>
      </a:accent2>
      <a:accent3>
        <a:srgbClr val="F0BC9D"/>
      </a:accent3>
      <a:accent4>
        <a:srgbClr val="565755"/>
      </a:accent4>
      <a:accent5>
        <a:srgbClr val="6F6F6F"/>
      </a:accent5>
      <a:accent6>
        <a:srgbClr val="E5E2DC"/>
      </a:accent6>
      <a:hlink>
        <a:srgbClr val="E84B0F"/>
      </a:hlink>
      <a:folHlink>
        <a:srgbClr val="E84B0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Theme" id="{322EB865-3007-4EFD-8185-602BA7C67069}" vid="{D1E4C733-380F-4003-981F-273D39D3B9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873</TotalTime>
  <Words>258</Words>
  <Application>Microsoft Office PowerPoint</Application>
  <PresentationFormat>Panorámica</PresentationFormat>
  <Paragraphs>57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Bahnschrift SemiBold SemiConden</vt:lpstr>
      <vt:lpstr>Calibri</vt:lpstr>
      <vt:lpstr>Calibri Light</vt:lpstr>
      <vt:lpstr>Guardian Text Sans Web</vt:lpstr>
      <vt:lpstr>Lato Light</vt:lpstr>
      <vt:lpstr>Times New Roman</vt:lpstr>
      <vt:lpstr>CorporateTheme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Diap</dc:creator>
  <cp:lastModifiedBy>Graciela Diap</cp:lastModifiedBy>
  <cp:revision>37</cp:revision>
  <cp:lastPrinted>2020-09-01T09:56:16Z</cp:lastPrinted>
  <dcterms:created xsi:type="dcterms:W3CDTF">2020-08-31T13:22:03Z</dcterms:created>
  <dcterms:modified xsi:type="dcterms:W3CDTF">2020-09-28T05:04:15Z</dcterms:modified>
</cp:coreProperties>
</file>